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8"/>
  </p:notesMasterIdLst>
  <p:handoutMasterIdLst>
    <p:handoutMasterId r:id="rId19"/>
  </p:handoutMasterIdLst>
  <p:sldIdLst>
    <p:sldId id="306" r:id="rId5"/>
    <p:sldId id="307" r:id="rId6"/>
    <p:sldId id="308" r:id="rId7"/>
    <p:sldId id="309" r:id="rId8"/>
    <p:sldId id="302" r:id="rId9"/>
    <p:sldId id="305" r:id="rId10"/>
    <p:sldId id="304" r:id="rId11"/>
    <p:sldId id="303" r:id="rId12"/>
    <p:sldId id="299" r:id="rId13"/>
    <p:sldId id="296" r:id="rId14"/>
    <p:sldId id="298" r:id="rId15"/>
    <p:sldId id="297" r:id="rId16"/>
    <p:sldId id="312" r:id="rId17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800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190F8A-50E7-4AC4-B74E-49E73F80A101}" v="172" dt="2025-03-06T15:31:14.202"/>
    <p1510:client id="{F4218F34-9806-4CE1-AD76-1694407C5422}" v="746" dt="2025-03-06T11:29:34.8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3" autoAdjust="0"/>
    <p:restoredTop sz="94560"/>
  </p:normalViewPr>
  <p:slideViewPr>
    <p:cSldViewPr snapToGrid="0">
      <p:cViewPr varScale="1">
        <p:scale>
          <a:sx n="88" d="100"/>
          <a:sy n="88" d="100"/>
        </p:scale>
        <p:origin x="1584" y="47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32" y="149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352A77B-D33C-49B3-A83C-450AA2ED72B3}" type="datetimeFigureOut">
              <a:rPr lang="en-US" smtClean="0"/>
              <a:t>3/6/25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8D8F9A-F5CB-4EF8-A859-ED5E107B9763}" type="datetimeFigureOut">
              <a:rPr lang="en-US" smtClean="0"/>
              <a:t>3/6/25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37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251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3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"/>
              <a:t>Formatvorlage des Untertitelmasters durch Klicken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tvergleic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Zum Bearbeiten klicken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6" name="Inhaltsplatzhalt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endParaRPr lang="en-US"/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Zwei Inhal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MASTERTEXT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MASTERTEXT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atumsplatzhalter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33" name="Foliennummernplatzhalter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5" name="Textplatzhalt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6" name="Textplatzhalt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7" name="Textplatzhalt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9" name="Textplatzhalt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1" name="Datumsplatzhalt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24" name="Foliennummernplatzhalt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Jahr</a:t>
            </a:r>
            <a:endParaRPr lang="en-ZA"/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Jahr</a:t>
            </a:r>
            <a:endParaRPr lang="en-ZA"/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7" name="Textplatzhalt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8" name="Textplatzhalt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9" name="Textplatzhalt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30" name="Textplatzhalt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umsplatzhalt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38" name="Foliennummernplatzhalt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-Platzhalt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 auf Symbol, um die SmartArt-Grafik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folie 4 Person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de"/>
              <a:t>Klicken Sie, um ein Bild hinzuzufügen.</a:t>
            </a:r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folie 8 Person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de"/>
              <a:t>Klicken Sie, um ein Bild hinzuzufügen.</a:t>
            </a:r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55" name="Bildplatzhalt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56" name="Bildplatzhalt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57" name="Bildplatzhalt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de"/>
              <a:t>Klicken Sie, um ein Bild hinzuzufügen.</a:t>
            </a:r>
          </a:p>
        </p:txBody>
      </p:sp>
      <p:sp>
        <p:nvSpPr>
          <p:cNvPr id="58" name="Bildplatzhalt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54" name="Textplatzhalt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2" name="Textplatzhalt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59" name="Textplatzhalt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3" name="Textplatzhalt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0" name="Textplatzhalt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1" name="Textplatzhalt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5" name="Textplatzhalt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4" name="Inhaltsplatzhalt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ZUM BEARBEITEN KLICKEN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5" name="Inhaltsplatzhalt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6" name="Inhaltsplatzhalt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"/>
              <a:t>Textmasterformat durch Klicken bearbeiten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umsplatzhalt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24" name="Foliennummernplatzhalt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gesordnu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bschlus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"/>
              <a:t>Formatvorlage des Untertitelmasters durch Klicken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umsplatzhalt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11" name="Foliennummernplatzhalt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eitach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fik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 DURCH KLICKEN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34" name="Textplatzhalt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35" name="Textplatzhalt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36" name="Textplatzhalt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37" name="Textplatzhalt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Spal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7" name="Textplatzhalt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1" name="Textplatzhalt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UNTERTITEL DURCH KLICKEN HINZUFÜGEN</a:t>
            </a:r>
          </a:p>
        </p:txBody>
      </p:sp>
      <p:sp>
        <p:nvSpPr>
          <p:cNvPr id="32" name="Textplatzhalt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3" name="Textplatzhalt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UNTERTITEL DURCH KLICKEN HINZUFÜGEN</a:t>
            </a:r>
          </a:p>
        </p:txBody>
      </p:sp>
      <p:sp>
        <p:nvSpPr>
          <p:cNvPr id="34" name="Textplatzhalt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UNTERTITEL DURCH KLICKEN HINZUFÜGEN</a:t>
            </a:r>
          </a:p>
        </p:txBody>
      </p:sp>
      <p:sp>
        <p:nvSpPr>
          <p:cNvPr id="13" name="Textplatzhalt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Sp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7" name="Textplatzhalt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4" name="Textplatzhalt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inführu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"/>
              <a:t>Textmasterformat durch Klicken bearbeiten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umsplatzhalt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11" name="Foliennummernplatzhalt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umbruc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2" name="Textplatzhalt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4" name="Textplatzhalt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6" name="Textplatzhalt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7" name="Datumsplatzhalt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19" name="Foliennummernplatzhalt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MASTERTEXT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MASTERTEXT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MASTERTEXT DURCH KLICKEN BEARBEITEN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hyperlink" Target="https://aqicn.org/data-platform/covid19/de/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hyperlink" Target="https://dev.meteostat.net/python/" TargetMode="External"/><Relationship Id="rId4" Type="http://schemas.openxmlformats.org/officeDocument/2006/relationships/hyperlink" Target="https://datahub.io/core/population-city#unsd-citypopulation-year-both" TargetMode="External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slide" Target="slide5.xml"/><Relationship Id="rId7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slide" Target="slide7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8081DC-ABCC-B862-24CE-B2A86A5DE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Air Quality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A6BCD2-B416-3CD3-46B5-F68827EEAF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DPP-2502, Mareike und Wiebke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46C5D5BA-8B10-7222-9709-1571D3B591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39538" y="6356350"/>
            <a:ext cx="652462" cy="365125"/>
          </a:xfrm>
        </p:spPr>
        <p:txBody>
          <a:bodyPr/>
          <a:lstStyle/>
          <a:p>
            <a:pPr rtl="0"/>
            <a:fld id="{B5CEABB6-07DC-46E8-9B57-56EC44A396E5}" type="slidenum">
              <a:rPr lang="en-US" smtClean="0"/>
              <a:pPr rtl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936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76E648E-133C-12DF-A6F3-E272AAE86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24" y="1121841"/>
            <a:ext cx="3095826" cy="1754710"/>
          </a:xfrm>
        </p:spPr>
        <p:txBody>
          <a:bodyPr>
            <a:normAutofit fontScale="90000"/>
          </a:bodyPr>
          <a:lstStyle/>
          <a:p>
            <a:r>
              <a:rPr lang="de-DE" dirty="0"/>
              <a:t>EDA: </a:t>
            </a:r>
            <a:br>
              <a:rPr lang="de-DE" dirty="0"/>
            </a:br>
            <a:r>
              <a:rPr lang="de-DE"/>
              <a:t>Einfluss </a:t>
            </a:r>
            <a:r>
              <a:rPr lang="de-DE" dirty="0"/>
              <a:t>der </a:t>
            </a:r>
            <a:r>
              <a:rPr lang="de-DE"/>
              <a:t>Pandemie</a:t>
            </a:r>
            <a:r>
              <a:rPr lang="de-DE" dirty="0"/>
              <a:t> auf </a:t>
            </a:r>
            <a:r>
              <a:rPr lang="de-DE"/>
              <a:t>Schadstoff-bel</a:t>
            </a:r>
            <a:r>
              <a:rPr lang="de-DE" dirty="0"/>
              <a:t>astung</a:t>
            </a:r>
          </a:p>
        </p:txBody>
      </p:sp>
      <p:sp>
        <p:nvSpPr>
          <p:cNvPr id="2" name="SmartArt-Platzhalter 1">
            <a:extLst>
              <a:ext uri="{FF2B5EF4-FFF2-40B4-BE49-F238E27FC236}">
                <a16:creationId xmlns:a16="http://schemas.microsoft.com/office/drawing/2014/main" id="{470ABD0D-3B12-C6B2-5622-660A84089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1924" y="2879482"/>
            <a:ext cx="3290697" cy="347686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Reduktion auf 95 Städte mit den meisten Messwerten</a:t>
            </a:r>
          </a:p>
          <a:p>
            <a:r>
              <a:rPr lang="de-DE" dirty="0"/>
              <a:t>Aufteilung nach Weltregionen</a:t>
            </a:r>
          </a:p>
          <a:p>
            <a:r>
              <a:rPr lang="de-DE" dirty="0"/>
              <a:t>Schadstoffe:</a:t>
            </a:r>
            <a:br>
              <a:rPr lang="de-DE" dirty="0"/>
            </a:br>
            <a:r>
              <a:rPr lang="de-DE" dirty="0">
                <a:solidFill>
                  <a:srgbClr val="00B0F0"/>
                </a:solidFill>
              </a:rPr>
              <a:t>CO</a:t>
            </a:r>
            <a:r>
              <a:rPr lang="de-DE" dirty="0"/>
              <a:t>   Kohlenmonoxid</a:t>
            </a:r>
            <a:br>
              <a:rPr lang="de-DE" dirty="0"/>
            </a:br>
            <a:r>
              <a:rPr lang="de-DE" dirty="0">
                <a:solidFill>
                  <a:srgbClr val="FFC000"/>
                </a:solidFill>
              </a:rPr>
              <a:t>NO</a:t>
            </a:r>
            <a:r>
              <a:rPr lang="de-DE" baseline="-25000" dirty="0">
                <a:solidFill>
                  <a:srgbClr val="FFC000"/>
                </a:solidFill>
              </a:rPr>
              <a:t>2</a:t>
            </a:r>
            <a:r>
              <a:rPr lang="de-DE" baseline="-25000" dirty="0"/>
              <a:t> </a:t>
            </a:r>
            <a:r>
              <a:rPr lang="de-DE" dirty="0"/>
              <a:t> Stickstoffdioxid</a:t>
            </a:r>
            <a:br>
              <a:rPr lang="de-DE" dirty="0"/>
            </a:br>
            <a:r>
              <a:rPr lang="de-DE" dirty="0">
                <a:solidFill>
                  <a:srgbClr val="00B050"/>
                </a:solidFill>
              </a:rPr>
              <a:t>O</a:t>
            </a:r>
            <a:r>
              <a:rPr lang="de-DE" baseline="-25000" dirty="0">
                <a:solidFill>
                  <a:srgbClr val="00B050"/>
                </a:solidFill>
              </a:rPr>
              <a:t>3</a:t>
            </a:r>
            <a:r>
              <a:rPr lang="de-DE" dirty="0"/>
              <a:t>    Ozon</a:t>
            </a:r>
            <a:br>
              <a:rPr lang="de-DE" dirty="0"/>
            </a:br>
            <a:r>
              <a:rPr lang="de-DE" dirty="0">
                <a:solidFill>
                  <a:srgbClr val="FF0000"/>
                </a:solidFill>
              </a:rPr>
              <a:t>SO</a:t>
            </a:r>
            <a:r>
              <a:rPr lang="de-DE" baseline="-25000" dirty="0">
                <a:solidFill>
                  <a:srgbClr val="FF0000"/>
                </a:solidFill>
              </a:rPr>
              <a:t>2</a:t>
            </a:r>
            <a:r>
              <a:rPr lang="de-DE" dirty="0"/>
              <a:t>  Schwefeldioxid</a:t>
            </a:r>
            <a:br>
              <a:rPr lang="de-DE" dirty="0"/>
            </a:br>
            <a:r>
              <a:rPr lang="de-DE" dirty="0">
                <a:solidFill>
                  <a:srgbClr val="7030A0"/>
                </a:solidFill>
              </a:rPr>
              <a:t>Pm10</a:t>
            </a:r>
            <a:r>
              <a:rPr lang="de-DE" dirty="0"/>
              <a:t> große Feinstaubpartikel</a:t>
            </a:r>
            <a:br>
              <a:rPr lang="de-DE" dirty="0"/>
            </a:b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Pm25</a:t>
            </a:r>
            <a:r>
              <a:rPr lang="de-DE" dirty="0"/>
              <a:t> mittelgroße Feinstaubpartikel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r>
              <a:rPr lang="de-DE" b="1" dirty="0"/>
              <a:t>Zwischenfazit:</a:t>
            </a:r>
            <a:br>
              <a:rPr lang="de-DE" dirty="0"/>
            </a:br>
            <a:r>
              <a:rPr lang="de-DE" dirty="0"/>
              <a:t>Kein Abfallen der Schadstoffwerte im Pandemiezeitraum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900280-3C02-ED3B-6981-3B5986219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7C434EB-8704-84E6-F5FB-052B75CF70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12621" y="1114984"/>
            <a:ext cx="7772399" cy="43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0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A54F5-3A1D-A65E-4E0E-224F47B9D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64BCB44-2348-55E0-B1AA-D773A39546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4" b="194"/>
          <a:stretch/>
        </p:blipFill>
        <p:spPr>
          <a:xfrm>
            <a:off x="493839" y="1600620"/>
            <a:ext cx="8004070" cy="4300652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62D70AB-C46A-0A75-E2E6-B02197F1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74" y="292323"/>
            <a:ext cx="5111750" cy="1204912"/>
          </a:xfrm>
        </p:spPr>
        <p:txBody>
          <a:bodyPr/>
          <a:lstStyle/>
          <a:p>
            <a:r>
              <a:rPr lang="de-DE" dirty="0"/>
              <a:t>CLUSTERANALYSE Schadstoffe und Wetter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297DAF-4E75-B14C-4E46-34641B52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SmartArt-Platzhalter 1">
            <a:extLst>
              <a:ext uri="{FF2B5EF4-FFF2-40B4-BE49-F238E27FC236}">
                <a16:creationId xmlns:a16="http://schemas.microsoft.com/office/drawing/2014/main" id="{7B92C824-DB03-FD37-4920-FC481741B92F}"/>
              </a:ext>
            </a:extLst>
          </p:cNvPr>
          <p:cNvSpPr>
            <a:spLocks noGrp="1"/>
          </p:cNvSpPr>
          <p:nvPr>
            <p:ph type="dgm" sz="quarter" idx="4294967295"/>
          </p:nvPr>
        </p:nvSpPr>
        <p:spPr>
          <a:xfrm>
            <a:off x="8747205" y="1850359"/>
            <a:ext cx="3232592" cy="3557588"/>
          </a:xfrm>
        </p:spPr>
        <p:txBody>
          <a:bodyPr>
            <a:normAutofit/>
          </a:bodyPr>
          <a:lstStyle/>
          <a:p>
            <a:r>
              <a:rPr lang="de-DE" sz="1400" dirty="0"/>
              <a:t>Mehrere Ansätze zu Überprüfung und Optimierung</a:t>
            </a:r>
          </a:p>
          <a:p>
            <a:r>
              <a:rPr lang="de-DE" sz="1400" dirty="0" err="1"/>
              <a:t>KMeans</a:t>
            </a:r>
            <a:r>
              <a:rPr lang="de-DE" sz="1400" dirty="0"/>
              <a:t>, 5 Cluster</a:t>
            </a:r>
          </a:p>
          <a:p>
            <a:r>
              <a:rPr lang="de-DE" sz="1400" dirty="0"/>
              <a:t>Visualisierung: </a:t>
            </a:r>
            <a:r>
              <a:rPr lang="de-DE" sz="1400" dirty="0" err="1"/>
              <a:t>geopandas</a:t>
            </a:r>
            <a:endParaRPr lang="de-DE" sz="1400" dirty="0"/>
          </a:p>
          <a:p>
            <a:pPr marL="0" indent="0">
              <a:buNone/>
            </a:pPr>
            <a:endParaRPr lang="de-DE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0070C0"/>
                </a:solidFill>
              </a:rPr>
              <a:t>Cluster 1</a:t>
            </a:r>
            <a:r>
              <a:rPr lang="de-DE" sz="1400" dirty="0"/>
              <a:t>: 	Niedrige bis moderate        	Schadstoffwerte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FF9800"/>
                </a:solidFill>
              </a:rPr>
              <a:t>Cluster 2</a:t>
            </a:r>
            <a:r>
              <a:rPr lang="de-DE" sz="1400" dirty="0"/>
              <a:t>: 	Extreme PM2.5- Werte</a:t>
            </a:r>
            <a:br>
              <a:rPr lang="de-DE" sz="1400" dirty="0"/>
            </a:br>
            <a:br>
              <a:rPr lang="de-DE" sz="1400" dirty="0"/>
            </a:br>
            <a:r>
              <a:rPr lang="de-DE" sz="1400" dirty="0">
                <a:solidFill>
                  <a:srgbClr val="FF0000"/>
                </a:solidFill>
                <a:sym typeface="Wingdings" pitchFamily="2" charset="2"/>
              </a:rPr>
              <a:t>Cluster 3</a:t>
            </a:r>
            <a:r>
              <a:rPr lang="de-DE" sz="1400" dirty="0">
                <a:sym typeface="Wingdings" pitchFamily="2" charset="2"/>
              </a:rPr>
              <a:t>:  Wenig Feinstaub, viel NO</a:t>
            </a:r>
            <a:r>
              <a:rPr lang="de-DE" sz="1400" baseline="-25000" dirty="0">
                <a:sym typeface="Wingdings" pitchFamily="2" charset="2"/>
              </a:rPr>
              <a:t>2</a:t>
            </a:r>
            <a:endParaRPr lang="de-DE" sz="1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00B050"/>
                </a:solidFill>
                <a:sym typeface="Wingdings" pitchFamily="2" charset="2"/>
              </a:rPr>
              <a:t>Cluster 4</a:t>
            </a:r>
            <a:r>
              <a:rPr lang="de-DE" sz="1400" dirty="0">
                <a:sym typeface="Wingdings" pitchFamily="2" charset="2"/>
              </a:rPr>
              <a:t>:  Viel SO</a:t>
            </a:r>
            <a:r>
              <a:rPr lang="de-DE" sz="1400" baseline="-25000" dirty="0">
                <a:sym typeface="Wingdings" pitchFamily="2" charset="2"/>
              </a:rPr>
              <a:t>2</a:t>
            </a:r>
            <a:endParaRPr lang="de-DE" sz="1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7030A0"/>
                </a:solidFill>
                <a:sym typeface="Wingdings" pitchFamily="2" charset="2"/>
              </a:rPr>
              <a:t>Cluster 5</a:t>
            </a:r>
            <a:r>
              <a:rPr lang="de-DE" sz="1400" dirty="0">
                <a:sym typeface="Wingdings" pitchFamily="2" charset="2"/>
              </a:rPr>
              <a:t>:  Extremwerte für SO</a:t>
            </a:r>
            <a:r>
              <a:rPr lang="de-DE" sz="1400" baseline="-25000" dirty="0">
                <a:sym typeface="Wingdings" pitchFamily="2" charset="2"/>
              </a:rPr>
              <a:t>2</a:t>
            </a:r>
            <a:endParaRPr lang="de-DE" sz="1400" dirty="0"/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91931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BDB35-4D25-E5DA-7ED7-5665FC19A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6C73CE52-095F-4D70-B54D-AC9C0651C7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4542" y="1651687"/>
            <a:ext cx="7767060" cy="4754602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C728B94-73BD-3789-1BA8-37C45F76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301968"/>
            <a:ext cx="5111750" cy="1204912"/>
          </a:xfrm>
        </p:spPr>
        <p:txBody>
          <a:bodyPr>
            <a:normAutofit fontScale="90000"/>
          </a:bodyPr>
          <a:lstStyle/>
          <a:p>
            <a:r>
              <a:rPr lang="de-DE" dirty="0"/>
              <a:t>CLUSTERANALYSE</a:t>
            </a:r>
            <a:br>
              <a:rPr lang="de-DE" dirty="0"/>
            </a:br>
            <a:r>
              <a:rPr lang="de-DE" dirty="0" err="1"/>
              <a:t>umgang</a:t>
            </a:r>
            <a:r>
              <a:rPr lang="de-DE" dirty="0"/>
              <a:t> mit  Sonderfällen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3A1E60-D420-0933-929C-A16DBC65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SmartArt-Platzhalter 1">
            <a:extLst>
              <a:ext uri="{FF2B5EF4-FFF2-40B4-BE49-F238E27FC236}">
                <a16:creationId xmlns:a16="http://schemas.microsoft.com/office/drawing/2014/main" id="{4E40B50E-1FFE-EA39-C23A-1A215A09A6A6}"/>
              </a:ext>
            </a:extLst>
          </p:cNvPr>
          <p:cNvSpPr>
            <a:spLocks noGrp="1"/>
          </p:cNvSpPr>
          <p:nvPr>
            <p:ph type="dgm" sz="quarter" idx="4294967295"/>
          </p:nvPr>
        </p:nvSpPr>
        <p:spPr>
          <a:xfrm>
            <a:off x="8737560" y="1873112"/>
            <a:ext cx="3174718" cy="3816488"/>
          </a:xfrm>
        </p:spPr>
        <p:txBody>
          <a:bodyPr>
            <a:normAutofit/>
          </a:bodyPr>
          <a:lstStyle/>
          <a:p>
            <a:r>
              <a:rPr lang="de-DE" sz="1400" dirty="0"/>
              <a:t>Vier Städte in einem separaten Cluster – ist die Zuordnung sinnvoll?</a:t>
            </a:r>
          </a:p>
          <a:p>
            <a:r>
              <a:rPr lang="de-DE" sz="1400" dirty="0"/>
              <a:t>Zeitreihenanalyse:</a:t>
            </a:r>
            <a:br>
              <a:rPr lang="de-DE" sz="1400" dirty="0"/>
            </a:br>
            <a:r>
              <a:rPr lang="de-DE" sz="1400" dirty="0"/>
              <a:t>Schwankung der PM2.5-Werte über den Jahresverlauf gegenläufig</a:t>
            </a:r>
          </a:p>
          <a:p>
            <a:r>
              <a:rPr lang="de-DE" sz="1400" dirty="0"/>
              <a:t>PM2.5-Quellen als Ursache:</a:t>
            </a:r>
            <a:br>
              <a:rPr lang="de-DE" sz="1400" dirty="0"/>
            </a:br>
            <a:br>
              <a:rPr lang="de-DE" sz="1400" dirty="0"/>
            </a:br>
            <a:r>
              <a:rPr lang="de-DE" sz="1400" dirty="0"/>
              <a:t>Kohleheizungen in Shijiazhuang, Delhi und Ulan Bator im Winter</a:t>
            </a:r>
            <a:br>
              <a:rPr lang="de-DE" sz="1400" dirty="0"/>
            </a:br>
            <a:br>
              <a:rPr lang="de-DE" sz="1400" dirty="0"/>
            </a:br>
            <a:r>
              <a:rPr lang="de-DE" sz="1400" dirty="0"/>
              <a:t>Wüstenwinde in Abu Dhabi im Sommer</a:t>
            </a:r>
          </a:p>
          <a:p>
            <a:pPr marL="0" indent="0">
              <a:buNone/>
            </a:pPr>
            <a:r>
              <a:rPr lang="de-DE" sz="1400" dirty="0">
                <a:sym typeface="Wingdings" pitchFamily="2" charset="2"/>
              </a:rPr>
              <a:t> detailliertere Analysen</a:t>
            </a:r>
            <a:br>
              <a:rPr lang="de-DE" sz="1400" dirty="0">
                <a:sym typeface="Wingdings" pitchFamily="2" charset="2"/>
              </a:rPr>
            </a:br>
            <a:r>
              <a:rPr lang="de-DE" sz="1400" dirty="0">
                <a:sym typeface="Wingdings" pitchFamily="2" charset="2"/>
              </a:rPr>
              <a:t>     als nächster Schritt</a:t>
            </a:r>
            <a:br>
              <a:rPr lang="de-DE" sz="1400" dirty="0"/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1901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F9A03C-0B15-50E8-763F-9CA2ADE2DB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Danke! Es war uns eine Freude.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6F462E-6368-A4C2-F2C4-0108A8779A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D82A00-639E-06D1-92C8-FAC2AC91F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Grafik 4" descr="We bow down | Bauchklang">
            <a:extLst>
              <a:ext uri="{FF2B5EF4-FFF2-40B4-BE49-F238E27FC236}">
                <a16:creationId xmlns:a16="http://schemas.microsoft.com/office/drawing/2014/main" id="{734C7FC1-7350-1A87-88AB-FED018BDA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313" r="-231" b="16438"/>
          <a:stretch/>
        </p:blipFill>
        <p:spPr>
          <a:xfrm>
            <a:off x="4255805" y="3241842"/>
            <a:ext cx="4191617" cy="201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82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59" y="4156405"/>
            <a:ext cx="4264511" cy="1325563"/>
          </a:xfrm>
        </p:spPr>
        <p:txBody>
          <a:bodyPr rtlCol="0"/>
          <a:lstStyle/>
          <a:p>
            <a:pPr rtl="0"/>
            <a:r>
              <a:rPr lang="de-DE"/>
              <a:t>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/>
              <a:t>LERNEN, LERNEN, LERNEN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Erlerntes anwenden und Wissen erweitern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/>
              <a:t>FRAGESTELLUNG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Hat die Pandemie eine Auswirkung auf die Schadstoffbelastung in (ausgewählten) Städten weltweit gehabt?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/>
              <a:t>UNSER VORGEHEN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Selbständig, iterativ und agil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de-DE" dirty="0"/>
              <a:t>AUTHENTISCH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80" y="5159449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Maximale Praxisnähe: weißes Papier und kein fertiger Datensatz! </a:t>
            </a: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132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r>
              <a:rPr lang="de-DE"/>
              <a:t>Datenquellen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C1455DF-5CEC-44A2-A92D-8E901D15B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6516" y="2823690"/>
            <a:ext cx="2638724" cy="1109662"/>
          </a:xfrm>
        </p:spPr>
        <p:txBody>
          <a:bodyPr rtlCol="0"/>
          <a:lstStyle/>
          <a:p>
            <a:r>
              <a:rPr lang="de-DE" sz="2300">
                <a:solidFill>
                  <a:srgbClr val="404040"/>
                </a:solidFill>
                <a:latin typeface="Tenorite"/>
              </a:rPr>
              <a:t>26 Dateien</a:t>
            </a:r>
          </a:p>
          <a:p>
            <a:r>
              <a:rPr lang="de-DE" sz="2300"/>
              <a:t>&gt;380Städte</a:t>
            </a:r>
          </a:p>
          <a:p>
            <a:r>
              <a:rPr lang="de-DE" sz="2300"/>
              <a:t>&gt;500 MB Daten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C7E7B18-D05F-4C44-8718-8C671160FC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654174" y="2973369"/>
            <a:ext cx="2897259" cy="1340982"/>
          </a:xfrm>
        </p:spPr>
        <p:txBody>
          <a:bodyPr rtlCol="0"/>
          <a:lstStyle/>
          <a:p>
            <a:r>
              <a:rPr lang="de-DE" sz="2300">
                <a:solidFill>
                  <a:srgbClr val="404040"/>
                </a:solidFill>
                <a:latin typeface="Tenorite"/>
              </a:rPr>
              <a:t>1 Datei</a:t>
            </a:r>
          </a:p>
          <a:p>
            <a:r>
              <a:rPr lang="de-DE" sz="2300"/>
              <a:t>5.156 Städte</a:t>
            </a:r>
          </a:p>
          <a:p>
            <a:r>
              <a:rPr lang="de-DE" sz="2300"/>
              <a:t>&gt;30k Datensätze</a:t>
            </a:r>
          </a:p>
          <a:p>
            <a:endParaRPr lang="de-DE" sz="230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4EAD5C6-02F0-4D27-8D85-1BD5EA833D6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147477" y="2973369"/>
            <a:ext cx="2733973" cy="959983"/>
          </a:xfrm>
        </p:spPr>
        <p:txBody>
          <a:bodyPr rtlCol="0"/>
          <a:lstStyle/>
          <a:p>
            <a:r>
              <a:rPr lang="de-DE" sz="2300">
                <a:solidFill>
                  <a:srgbClr val="404040"/>
                </a:solidFill>
                <a:latin typeface="Tenorite"/>
              </a:rPr>
              <a:t>4.353 </a:t>
            </a:r>
            <a:r>
              <a:rPr lang="de-DE" sz="2300" dirty="0">
                <a:solidFill>
                  <a:srgbClr val="404040"/>
                </a:solidFill>
                <a:latin typeface="Tenorite"/>
              </a:rPr>
              <a:t>Stationen</a:t>
            </a:r>
          </a:p>
          <a:p>
            <a:r>
              <a:rPr lang="de-DE" sz="2300" dirty="0"/>
              <a:t>10 Features</a:t>
            </a:r>
          </a:p>
          <a:p>
            <a:r>
              <a:rPr lang="de-DE" sz="2300" dirty="0"/>
              <a:t>Daten/ tag</a:t>
            </a:r>
            <a:endParaRPr lang="de-DE" dirty="0"/>
          </a:p>
        </p:txBody>
      </p:sp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z="1700" dirty="0"/>
              <a:t>2015-2025: Schadstoffe, Stationsdaten, Wetter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de-DE" sz="1700" dirty="0"/>
              <a:t>Städtepopulation seit 1995</a:t>
            </a:r>
            <a:endParaRPr lang="de-DE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z="1700" dirty="0"/>
              <a:t>Historische Klimadaten</a:t>
            </a:r>
            <a:endParaRPr lang="de-DE" dirty="0"/>
          </a:p>
        </p:txBody>
      </p:sp>
      <p:sp>
        <p:nvSpPr>
          <p:cNvPr id="22" name="Inhaltsplatzhalter 21">
            <a:extLst>
              <a:ext uri="{FF2B5EF4-FFF2-40B4-BE49-F238E27FC236}">
                <a16:creationId xmlns:a16="http://schemas.microsoft.com/office/drawing/2014/main" id="{F296843C-0ED0-4314-A6F0-DD60C828DDF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de-DE" dirty="0">
                <a:ea typeface="+mn-lt"/>
                <a:cs typeface="+mn-lt"/>
                <a:hlinkClick r:id="rId3"/>
              </a:rPr>
              <a:t>Offene Datenplattform für Luftqualität: Weltweiter COVID-19-Datensatz</a:t>
            </a:r>
            <a:endParaRPr lang="de-DE"/>
          </a:p>
        </p:txBody>
      </p:sp>
      <p:sp>
        <p:nvSpPr>
          <p:cNvPr id="23" name="Inhaltsplatzhalter 22">
            <a:extLst>
              <a:ext uri="{FF2B5EF4-FFF2-40B4-BE49-F238E27FC236}">
                <a16:creationId xmlns:a16="http://schemas.microsoft.com/office/drawing/2014/main" id="{649BF20C-562E-400E-BEA6-1D5F81F2FE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100" dirty="0">
                <a:solidFill>
                  <a:srgbClr val="3B3B3B"/>
                </a:solidFill>
                <a:latin typeface="Consolas"/>
                <a:hlinkClick r:id="rId4"/>
              </a:rPr>
              <a:t>https://datahub.io/core/population-city#unsd-citypopulation-year-both</a:t>
            </a:r>
            <a:endParaRPr lang="de-DE"/>
          </a:p>
          <a:p>
            <a:endParaRPr lang="de-DE" dirty="0"/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5AA25980-D334-4FC0-9091-936E53B8D32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de-DE" dirty="0">
                <a:ea typeface="+mn-lt"/>
                <a:cs typeface="+mn-lt"/>
                <a:hlinkClick r:id="rId5"/>
              </a:rPr>
              <a:t>Python Library | Meteostat Developers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3</a:t>
            </a:fld>
            <a:endParaRPr lang="de-DE"/>
          </a:p>
        </p:txBody>
      </p:sp>
      <p:pic>
        <p:nvPicPr>
          <p:cNvPr id="3" name="Grafik 2" descr="Ein Bild, das Screenshot, Farbigkeit enthält.&#10;&#10;KI-generierte Inhalte können fehlerhaft sein.">
            <a:extLst>
              <a:ext uri="{FF2B5EF4-FFF2-40B4-BE49-F238E27FC236}">
                <a16:creationId xmlns:a16="http://schemas.microsoft.com/office/drawing/2014/main" id="{B35B4F54-32A9-D3F4-F3B1-906880DE2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6421" y="1896008"/>
            <a:ext cx="739335" cy="739335"/>
          </a:xfrm>
          <a:prstGeom prst="rect">
            <a:avLst/>
          </a:prstGeom>
        </p:spPr>
      </p:pic>
      <p:pic>
        <p:nvPicPr>
          <p:cNvPr id="4" name="Grafik 3" descr="Logo">
            <a:extLst>
              <a:ext uri="{FF2B5EF4-FFF2-40B4-BE49-F238E27FC236}">
                <a16:creationId xmlns:a16="http://schemas.microsoft.com/office/drawing/2014/main" id="{356588B8-178C-7E53-E14D-B48EE8B6E9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9220" y="1894751"/>
            <a:ext cx="753562" cy="734270"/>
          </a:xfrm>
          <a:prstGeom prst="rect">
            <a:avLst/>
          </a:prstGeom>
        </p:spPr>
      </p:pic>
      <p:pic>
        <p:nvPicPr>
          <p:cNvPr id="5" name="Grafik 4" descr="Meteostat · GitHub">
            <a:extLst>
              <a:ext uri="{FF2B5EF4-FFF2-40B4-BE49-F238E27FC236}">
                <a16:creationId xmlns:a16="http://schemas.microsoft.com/office/drawing/2014/main" id="{04340A1D-B324-435D-BBD0-59565C846A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7360" y="1897283"/>
            <a:ext cx="747051" cy="7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95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 rtlCol="0"/>
          <a:lstStyle/>
          <a:p>
            <a:r>
              <a:rPr lang="de-DE"/>
              <a:t>Datenaufbereitung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de-DE" dirty="0"/>
              <a:t>Download und Import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05" y="2666319"/>
            <a:ext cx="2876548" cy="527958"/>
          </a:xfrm>
        </p:spPr>
        <p:txBody>
          <a:bodyPr rtlCol="0"/>
          <a:lstStyle/>
          <a:p>
            <a:r>
              <a:rPr lang="de-DE" dirty="0"/>
              <a:t>Bereinigen und Ergänzen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300" y="3674609"/>
            <a:ext cx="2713264" cy="582386"/>
          </a:xfrm>
        </p:spPr>
        <p:txBody>
          <a:bodyPr rtlCol="0"/>
          <a:lstStyle/>
          <a:p>
            <a:r>
              <a:rPr lang="de-DE" dirty="0"/>
              <a:t>Scripts und Tests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47108" y="4750935"/>
            <a:ext cx="2699656" cy="609600"/>
          </a:xfrm>
        </p:spPr>
        <p:txBody>
          <a:bodyPr rtlCol="0"/>
          <a:lstStyle/>
          <a:p>
            <a:r>
              <a:rPr lang="de-DE" dirty="0"/>
              <a:t>Glossar und </a:t>
            </a:r>
            <a:r>
              <a:rPr lang="de-DE" dirty="0" err="1"/>
              <a:t>READMe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67392" y="1594478"/>
            <a:ext cx="5539095" cy="1010842"/>
          </a:xfrm>
        </p:spPr>
        <p:txBody>
          <a:bodyPr rtlCol="0"/>
          <a:lstStyle/>
          <a:p>
            <a:r>
              <a:rPr lang="de-DE" dirty="0"/>
              <a:t>Automatisierter Download der Kern-Daten und Import in das Projekt: über 1,5 Mio. Datensätze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51885" y="2682564"/>
            <a:ext cx="5539095" cy="1010842"/>
          </a:xfrm>
        </p:spPr>
        <p:txBody>
          <a:bodyPr rtlCol="0"/>
          <a:lstStyle/>
          <a:p>
            <a:r>
              <a:rPr lang="de-DE" dirty="0"/>
              <a:t>Ergänzen der Daten durch Geo-, Populations- und Klimadaten </a:t>
            </a:r>
          </a:p>
          <a:p>
            <a:r>
              <a:rPr lang="de-DE" dirty="0"/>
              <a:t>Bereinigung um redundante Daten (z.B. Wetter)</a:t>
            </a:r>
          </a:p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42794" y="3755394"/>
            <a:ext cx="5539095" cy="1010842"/>
          </a:xfrm>
        </p:spPr>
        <p:txBody>
          <a:bodyPr rtlCol="0"/>
          <a:lstStyle/>
          <a:p>
            <a:r>
              <a:rPr lang="de-DE" dirty="0"/>
              <a:t>Komplette Automatisierung aller Downloads, Import, Bereinigungen und Ergänzungen.</a:t>
            </a:r>
          </a:p>
          <a:p>
            <a:r>
              <a:rPr lang="de-DE" dirty="0"/>
              <a:t>Anlage von Tests für die </a:t>
            </a:r>
            <a:r>
              <a:rPr lang="de-DE" dirty="0" err="1"/>
              <a:t>Scripte</a:t>
            </a:r>
          </a:p>
          <a:p>
            <a:pPr rtl="0"/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41136" y="4824430"/>
            <a:ext cx="5539095" cy="1010842"/>
          </a:xfrm>
        </p:spPr>
        <p:txBody>
          <a:bodyPr rtlCol="0"/>
          <a:lstStyle/>
          <a:p>
            <a:r>
              <a:rPr lang="de-DE" dirty="0"/>
              <a:t>Anlage eines Glossars und einer </a:t>
            </a:r>
            <a:r>
              <a:rPr lang="de-DE" dirty="0" err="1"/>
              <a:t>ReadMe</a:t>
            </a:r>
            <a:r>
              <a:rPr lang="de-DE" dirty="0"/>
              <a:t>-Datei als Support für die Nutzung des Projekts</a:t>
            </a:r>
          </a:p>
          <a:p>
            <a:pPr rtl="0"/>
            <a:endParaRPr lang="de-DE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4</a:t>
            </a:fld>
            <a:endParaRPr lang="de-DE"/>
          </a:p>
        </p:txBody>
      </p:sp>
      <p:pic>
        <p:nvPicPr>
          <p:cNvPr id="14" name="Bildplatzhalter 28" descr="Ein Bild, das Text, Screenshot, Schrift, Zahl enthält.&#10;&#10;KI-generierte Inhalte können fehlerhaft sein.">
            <a:hlinkClick r:id="rId3" action="ppaction://hlinksldjump"/>
            <a:extLst>
              <a:ext uri="{FF2B5EF4-FFF2-40B4-BE49-F238E27FC236}">
                <a16:creationId xmlns:a16="http://schemas.microsoft.com/office/drawing/2014/main" id="{3CEC361F-8A81-9272-E9DD-38EAB367EA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44" r="6644"/>
          <a:stretch/>
        </p:blipFill>
        <p:spPr>
          <a:xfrm>
            <a:off x="10814194" y="1279236"/>
            <a:ext cx="1066800" cy="925037"/>
          </a:xfrm>
          <a:prstGeom prst="rect">
            <a:avLst/>
          </a:prstGeom>
        </p:spPr>
      </p:pic>
      <p:pic>
        <p:nvPicPr>
          <p:cNvPr id="16" name="Bildplatzhalter 29" descr="Ein Bild, das Text, Screenshot, Schrift, Zahl enthält.&#10;&#10;KI-generierte Inhalte können fehlerhaft sein.">
            <a:hlinkClick r:id="rId5" action="ppaction://hlinksldjump"/>
            <a:extLst>
              <a:ext uri="{FF2B5EF4-FFF2-40B4-BE49-F238E27FC236}">
                <a16:creationId xmlns:a16="http://schemas.microsoft.com/office/drawing/2014/main" id="{DBA761E6-A77E-C5EC-DBCA-FA98BD754D7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37" r="837"/>
          <a:stretch/>
        </p:blipFill>
        <p:spPr>
          <a:xfrm>
            <a:off x="10816301" y="3410527"/>
            <a:ext cx="1066800" cy="1048931"/>
          </a:xfrm>
          <a:prstGeom prst="rect">
            <a:avLst/>
          </a:prstGeom>
        </p:spPr>
      </p:pic>
      <p:pic>
        <p:nvPicPr>
          <p:cNvPr id="18" name="Bildplatzhalter 35" descr="Ein Bild, das Text, Screenshot, Schrift, Dokument enthält.&#10;&#10;KI-generierte Inhalte können fehlerhaft sein.">
            <a:hlinkClick r:id="rId7" action="ppaction://hlinksldjump"/>
            <a:extLst>
              <a:ext uri="{FF2B5EF4-FFF2-40B4-BE49-F238E27FC236}">
                <a16:creationId xmlns:a16="http://schemas.microsoft.com/office/drawing/2014/main" id="{4078EAE9-FF12-1751-74FC-4A93EACD327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595" r="4595"/>
          <a:stretch/>
        </p:blipFill>
        <p:spPr>
          <a:xfrm>
            <a:off x="10831522" y="4574309"/>
            <a:ext cx="1066800" cy="971227"/>
          </a:xfrm>
          <a:prstGeom prst="rect">
            <a:avLst/>
          </a:prstGeom>
        </p:spPr>
      </p:pic>
      <p:pic>
        <p:nvPicPr>
          <p:cNvPr id="20" name="Grafik 19" descr="Ein Bild, das Text, Screenshot, Schrift, Zahl enthält.&#10;&#10;KI-generierte Inhalte können fehlerhaft sein.">
            <a:hlinkClick r:id="rId9" action="ppaction://hlinksldjump"/>
            <a:extLst>
              <a:ext uri="{FF2B5EF4-FFF2-40B4-BE49-F238E27FC236}">
                <a16:creationId xmlns:a16="http://schemas.microsoft.com/office/drawing/2014/main" id="{639C1F80-020C-39AD-9519-25D2262E84E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-98" r="11290" b="2931"/>
          <a:stretch/>
        </p:blipFill>
        <p:spPr>
          <a:xfrm>
            <a:off x="10828560" y="2316018"/>
            <a:ext cx="1057506" cy="9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16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hlinkClick r:id="rId2" action="ppaction://hlinksldjump"/>
            <a:extLst>
              <a:ext uri="{FF2B5EF4-FFF2-40B4-BE49-F238E27FC236}">
                <a16:creationId xmlns:a16="http://schemas.microsoft.com/office/drawing/2014/main" id="{50B3E88D-9D48-5FAF-1D93-A9A0DE9D40CA}"/>
              </a:ext>
            </a:extLst>
          </p:cNvPr>
          <p:cNvSpPr/>
          <p:nvPr/>
        </p:nvSpPr>
        <p:spPr>
          <a:xfrm>
            <a:off x="11023600" y="6356350"/>
            <a:ext cx="882494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6A6349-2436-3B2A-F303-613766252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807" y="667829"/>
            <a:ext cx="3924300" cy="823912"/>
          </a:xfrm>
        </p:spPr>
        <p:txBody>
          <a:bodyPr/>
          <a:lstStyle/>
          <a:p>
            <a:r>
              <a:rPr lang="de-DE"/>
              <a:t>Download und Import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ED9D6B-6B9D-284A-C8F7-493BB9FB6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pic>
        <p:nvPicPr>
          <p:cNvPr id="45" name="Grafik 44" descr="Ein Bild, das Text, Screenshot, Zahl, Schrift enthält.&#10;&#10;KI-generierte Inhalte können fehlerhaft sein.">
            <a:extLst>
              <a:ext uri="{FF2B5EF4-FFF2-40B4-BE49-F238E27FC236}">
                <a16:creationId xmlns:a16="http://schemas.microsoft.com/office/drawing/2014/main" id="{3CFB4DCA-B893-9D72-CA58-19F10EBB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43" r="19371" b="23204"/>
          <a:stretch/>
        </p:blipFill>
        <p:spPr>
          <a:xfrm>
            <a:off x="2756049" y="1716401"/>
            <a:ext cx="9150045" cy="44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63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5129C9-5577-A03B-C2B7-DC395F21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hlinkClick r:id="rId2" action="ppaction://hlinksldjump"/>
            <a:extLst>
              <a:ext uri="{FF2B5EF4-FFF2-40B4-BE49-F238E27FC236}">
                <a16:creationId xmlns:a16="http://schemas.microsoft.com/office/drawing/2014/main" id="{A276E80D-E5F9-B9F2-6EC5-F3EE8234F860}"/>
              </a:ext>
            </a:extLst>
          </p:cNvPr>
          <p:cNvSpPr/>
          <p:nvPr/>
        </p:nvSpPr>
        <p:spPr>
          <a:xfrm>
            <a:off x="11023600" y="6356350"/>
            <a:ext cx="882494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2EEC5E6-7620-CCAD-D1FC-CBD518F2F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807" y="667829"/>
            <a:ext cx="3924300" cy="823912"/>
          </a:xfrm>
        </p:spPr>
        <p:txBody>
          <a:bodyPr/>
          <a:lstStyle/>
          <a:p>
            <a:r>
              <a:rPr lang="de-DE"/>
              <a:t>Bereinigen und Ergänzen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9A6E1A-1582-849F-0C45-9C2D906F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pic>
        <p:nvPicPr>
          <p:cNvPr id="41" name="Grafik 40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4028E3C9-B18C-0A80-B3EC-71C801B039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98" r="11290" b="2931"/>
          <a:stretch/>
        </p:blipFill>
        <p:spPr>
          <a:xfrm>
            <a:off x="2758288" y="1717572"/>
            <a:ext cx="4244052" cy="3987441"/>
          </a:xfrm>
          <a:prstGeom prst="rect">
            <a:avLst/>
          </a:prstGeom>
        </p:spPr>
      </p:pic>
      <p:pic>
        <p:nvPicPr>
          <p:cNvPr id="43" name="Grafik 42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B6A26C61-F111-BBC8-B4EF-42840899F3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3" t="-48" r="52948" b="30068"/>
          <a:stretch/>
        </p:blipFill>
        <p:spPr>
          <a:xfrm>
            <a:off x="7216679" y="1717572"/>
            <a:ext cx="4409875" cy="398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3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D94B11-91B9-23C7-6AE7-839FFE22B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hlinkClick r:id="rId2" action="ppaction://hlinksldjump"/>
            <a:extLst>
              <a:ext uri="{FF2B5EF4-FFF2-40B4-BE49-F238E27FC236}">
                <a16:creationId xmlns:a16="http://schemas.microsoft.com/office/drawing/2014/main" id="{8AC5BBB2-BA32-E840-E5E0-439B7A1B36B4}"/>
              </a:ext>
            </a:extLst>
          </p:cNvPr>
          <p:cNvSpPr/>
          <p:nvPr/>
        </p:nvSpPr>
        <p:spPr>
          <a:xfrm>
            <a:off x="11023600" y="6356350"/>
            <a:ext cx="882494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46FF433E-D475-FDE5-81D6-C7CF73F8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67" t="-1636" r="23353" b="4279"/>
          <a:stretch/>
        </p:blipFill>
        <p:spPr>
          <a:xfrm>
            <a:off x="2759200" y="1717592"/>
            <a:ext cx="3910387" cy="3974285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441D2D5-A1F9-0922-09A3-46371ECD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807" y="667829"/>
            <a:ext cx="3924300" cy="823912"/>
          </a:xfrm>
        </p:spPr>
        <p:txBody>
          <a:bodyPr/>
          <a:lstStyle/>
          <a:p>
            <a:r>
              <a:rPr lang="de-DE"/>
              <a:t>Glossar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68CF74-EB30-7202-301B-94C438103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pic>
        <p:nvPicPr>
          <p:cNvPr id="39" name="Grafik 38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303EB1B0-E80B-DD96-E61D-EFC52102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10" t="-482" r="45544" b="602"/>
          <a:stretch/>
        </p:blipFill>
        <p:spPr>
          <a:xfrm>
            <a:off x="7234383" y="1730828"/>
            <a:ext cx="3938478" cy="39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13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8512BEC-2801-A87A-1357-4912660DC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hlinkClick r:id="rId2" action="ppaction://hlinksldjump"/>
            <a:extLst>
              <a:ext uri="{FF2B5EF4-FFF2-40B4-BE49-F238E27FC236}">
                <a16:creationId xmlns:a16="http://schemas.microsoft.com/office/drawing/2014/main" id="{51F970CA-C42E-8A01-7FE0-A4724E0C23A5}"/>
              </a:ext>
            </a:extLst>
          </p:cNvPr>
          <p:cNvSpPr/>
          <p:nvPr/>
        </p:nvSpPr>
        <p:spPr>
          <a:xfrm>
            <a:off x="11023600" y="6356350"/>
            <a:ext cx="882494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74B02140-09AE-ABF3-87F4-C3A39CBB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2" r="35660" b="-323"/>
          <a:stretch/>
        </p:blipFill>
        <p:spPr>
          <a:xfrm>
            <a:off x="7232299" y="1726555"/>
            <a:ext cx="3933990" cy="3582955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081F15B-15A3-A648-4A04-A97B85BF9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807" y="667829"/>
            <a:ext cx="3924300" cy="823912"/>
          </a:xfrm>
        </p:spPr>
        <p:txBody>
          <a:bodyPr/>
          <a:lstStyle/>
          <a:p>
            <a:r>
              <a:rPr lang="de-DE" err="1"/>
              <a:t>ReadMe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2F246F-F876-B839-D454-258B7F172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pic>
        <p:nvPicPr>
          <p:cNvPr id="2" name="Grafik 1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C7E4AAC4-670A-E39A-C696-7E96581E7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755" y="1726556"/>
            <a:ext cx="3939149" cy="357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22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8BE6B-D202-2B8B-DB45-B7E4B1C84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04" y="892177"/>
            <a:ext cx="9705792" cy="1325563"/>
          </a:xfrm>
        </p:spPr>
        <p:txBody>
          <a:bodyPr>
            <a:normAutofit/>
          </a:bodyPr>
          <a:lstStyle/>
          <a:p>
            <a:r>
              <a:rPr lang="de-DE" dirty="0"/>
              <a:t>Finaler Datensatz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0D5F59-E6BC-625D-94CA-6ECCE418B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671061"/>
            <a:ext cx="2882475" cy="823912"/>
          </a:xfrm>
        </p:spPr>
        <p:txBody>
          <a:bodyPr/>
          <a:lstStyle/>
          <a:p>
            <a:r>
              <a:rPr lang="de-DE" dirty="0" err="1"/>
              <a:t>schadstoffe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6B01CA2-4741-29B3-9C34-0D071D10722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0" y="2661436"/>
            <a:ext cx="3695651" cy="823912"/>
          </a:xfrm>
        </p:spPr>
        <p:txBody>
          <a:bodyPr/>
          <a:lstStyle/>
          <a:p>
            <a:r>
              <a:rPr lang="de-DE" dirty="0"/>
              <a:t>Zeit, </a:t>
            </a:r>
            <a:r>
              <a:rPr lang="de-DE" dirty="0" err="1"/>
              <a:t>ort</a:t>
            </a:r>
            <a:r>
              <a:rPr lang="de-DE" dirty="0"/>
              <a:t>, </a:t>
            </a:r>
            <a:r>
              <a:rPr lang="de-DE" dirty="0" err="1"/>
              <a:t>bevölkerung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FBC3888-C141-B70D-045D-DB31C83F5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671061"/>
            <a:ext cx="2896671" cy="823912"/>
          </a:xfrm>
        </p:spPr>
        <p:txBody>
          <a:bodyPr/>
          <a:lstStyle/>
          <a:p>
            <a:r>
              <a:rPr lang="de-DE" dirty="0"/>
              <a:t>Wetter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B7926F0-2946-6DF5-ECFE-C2C296DD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01AC90B-B853-6426-795F-9077458A0E25}"/>
              </a:ext>
            </a:extLst>
          </p:cNvPr>
          <p:cNvSpPr txBox="1"/>
          <p:nvPr/>
        </p:nvSpPr>
        <p:spPr>
          <a:xfrm>
            <a:off x="2454443" y="2253059"/>
            <a:ext cx="713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1.695.041 Messwerte aus 616 Städten über zehn Jahre in 22 Variablen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C672627-5289-4343-5998-31F17A0C2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3268297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CO  Kohlenmonoxid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NO</a:t>
            </a:r>
            <a:r>
              <a:rPr lang="de-DE" baseline="-25000" dirty="0">
                <a:solidFill>
                  <a:schemeClr val="tx1"/>
                </a:solidFill>
              </a:rPr>
              <a:t>2</a:t>
            </a:r>
            <a:r>
              <a:rPr lang="de-DE" dirty="0">
                <a:solidFill>
                  <a:schemeClr val="tx1"/>
                </a:solidFill>
              </a:rPr>
              <a:t>   Stickstoffdioxid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O</a:t>
            </a:r>
            <a:r>
              <a:rPr lang="de-DE" sz="900" baseline="-25000" dirty="0">
                <a:solidFill>
                  <a:schemeClr val="tx1"/>
                </a:solidFill>
              </a:rPr>
              <a:t>3 </a:t>
            </a:r>
            <a:r>
              <a:rPr lang="de-DE" dirty="0">
                <a:solidFill>
                  <a:schemeClr val="tx1"/>
                </a:solidFill>
              </a:rPr>
              <a:t>   Ozon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SO</a:t>
            </a:r>
            <a:r>
              <a:rPr lang="de-DE" sz="900" baseline="-25000" dirty="0">
                <a:solidFill>
                  <a:schemeClr val="tx1"/>
                </a:solidFill>
              </a:rPr>
              <a:t>2 </a:t>
            </a:r>
            <a:r>
              <a:rPr lang="de-DE" dirty="0">
                <a:solidFill>
                  <a:schemeClr val="tx1"/>
                </a:solidFill>
              </a:rPr>
              <a:t>   Schwefeldioxid</a:t>
            </a:r>
            <a:br>
              <a:rPr lang="de-DE" dirty="0">
                <a:solidFill>
                  <a:schemeClr val="tx1"/>
                </a:solidFill>
              </a:rPr>
            </a:br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Pm10   große Feinstaubpartikel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Pm25   mittelgroße Feinstaubpartikel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2CD1D025-D3F2-A56E-155D-3543C8A886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3032936" cy="23643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/>
              <a:t>Tavg</a:t>
            </a:r>
            <a:r>
              <a:rPr lang="de-DE" dirty="0"/>
              <a:t>      Durchschnittstemperatur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Tmin</a:t>
            </a:r>
            <a:r>
              <a:rPr lang="de-DE" dirty="0"/>
              <a:t>      Tiefsttemperatur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Tmax</a:t>
            </a:r>
            <a:r>
              <a:rPr lang="de-DE" dirty="0"/>
              <a:t>     Höchsttemperatur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Prcp</a:t>
            </a:r>
            <a:r>
              <a:rPr lang="de-DE" dirty="0"/>
              <a:t>       Niederschlag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Wdir</a:t>
            </a:r>
            <a:r>
              <a:rPr lang="de-DE" dirty="0"/>
              <a:t>       Windrichtung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Wspd</a:t>
            </a:r>
            <a:r>
              <a:rPr lang="de-DE" dirty="0"/>
              <a:t>     Windgeschwindigkeit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Pres</a:t>
            </a:r>
            <a:r>
              <a:rPr lang="de-DE" dirty="0"/>
              <a:t>       Luftdruck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06677486-C5A0-4DF8-C190-C4355BA16A8F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Date, Year, </a:t>
            </a:r>
            <a:r>
              <a:rPr lang="de-DE" dirty="0" err="1"/>
              <a:t>Month</a:t>
            </a:r>
            <a:r>
              <a:rPr lang="de-DE" dirty="0"/>
              <a:t>, Day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/>
              <a:t>Country, City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Longitude</a:t>
            </a:r>
            <a:r>
              <a:rPr lang="de-DE" dirty="0"/>
              <a:t>, Latitude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/>
              <a:t>Population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4013BD5-C6D8-35B4-B23B-B26788660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271" y="2924470"/>
            <a:ext cx="823912" cy="823912"/>
          </a:xfrm>
          <a:prstGeom prst="rect">
            <a:avLst/>
          </a:prstGeom>
        </p:spPr>
      </p:pic>
      <p:pic>
        <p:nvPicPr>
          <p:cNvPr id="9" name="Grafik 8" descr="Ein Bild, das Clipart, Grafiken, Kreis, Cartoon enthält.&#10;&#10;KI-generierte Inhalte können fehlerhaft sein.">
            <a:extLst>
              <a:ext uri="{FF2B5EF4-FFF2-40B4-BE49-F238E27FC236}">
                <a16:creationId xmlns:a16="http://schemas.microsoft.com/office/drawing/2014/main" id="{372D7B7A-83FD-952B-F041-929FAC337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721" y="2931136"/>
            <a:ext cx="720278" cy="720278"/>
          </a:xfrm>
          <a:prstGeom prst="rect">
            <a:avLst/>
          </a:prstGeom>
        </p:spPr>
      </p:pic>
      <p:pic>
        <p:nvPicPr>
          <p:cNvPr id="14" name="Grafik 13" descr="Ein Bild, das Kreis, Uhr, monochrom enthält.&#10;&#10;KI-generierte Inhalte können fehlerhaft sein.">
            <a:extLst>
              <a:ext uri="{FF2B5EF4-FFF2-40B4-BE49-F238E27FC236}">
                <a16:creationId xmlns:a16="http://schemas.microsoft.com/office/drawing/2014/main" id="{2500F600-8AF1-7D23-CBB8-B93FFF52D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3939" y="3651414"/>
            <a:ext cx="1029913" cy="1029913"/>
          </a:xfrm>
          <a:prstGeom prst="rect">
            <a:avLst/>
          </a:prstGeom>
        </p:spPr>
      </p:pic>
      <p:pic>
        <p:nvPicPr>
          <p:cNvPr id="18" name="Grafik 17" descr="Ein Bild, das Kreis, Cartoon, Design enthält.&#10;&#10;KI-generierte Inhalte können fehlerhaft sein.">
            <a:extLst>
              <a:ext uri="{FF2B5EF4-FFF2-40B4-BE49-F238E27FC236}">
                <a16:creationId xmlns:a16="http://schemas.microsoft.com/office/drawing/2014/main" id="{E1B8DBE4-1B09-901C-3FD5-9EF704295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104" y="1674927"/>
            <a:ext cx="1120945" cy="112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07831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noline" id="{080CB5C6-FA0A-40B0-8C1A-A4BA88D91EE0}" vid="{DC98E595-77B2-413A-A4EA-B47400BD13CB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C14FED0-9A95-4A83-8CAA-A3BB5938F80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75DC67E-4FAC-4989-A1C6-9CCFAE7240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4BA2C8-4C3C-4809-AD4F-FED9B4D74B8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Colorful Certificate</Template>
  <TotalTime>0</TotalTime>
  <Words>454</Words>
  <Application>Microsoft Macintosh PowerPoint</Application>
  <PresentationFormat>Breitbild</PresentationFormat>
  <Paragraphs>96</Paragraphs>
  <Slides>13</Slides>
  <Notes>3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Consolas</vt:lpstr>
      <vt:lpstr>Tenorite</vt:lpstr>
      <vt:lpstr>Wingdings</vt:lpstr>
      <vt:lpstr>Monoline</vt:lpstr>
      <vt:lpstr>Air Quality</vt:lpstr>
      <vt:lpstr>Ziel</vt:lpstr>
      <vt:lpstr>Datenquellen</vt:lpstr>
      <vt:lpstr>Datenaufbereitung</vt:lpstr>
      <vt:lpstr>PowerPoint-Präsentation</vt:lpstr>
      <vt:lpstr>PowerPoint-Präsentation</vt:lpstr>
      <vt:lpstr>PowerPoint-Präsentation</vt:lpstr>
      <vt:lpstr>PowerPoint-Präsentation</vt:lpstr>
      <vt:lpstr>Finaler Datensatz</vt:lpstr>
      <vt:lpstr>EDA:  Einfluss der Pandemie auf Schadstoff-belastung</vt:lpstr>
      <vt:lpstr>CLUSTERANALYSE Schadstoffe und Wetter</vt:lpstr>
      <vt:lpstr>CLUSTERANALYSE umgang mit  Sonderfällen</vt:lpstr>
      <vt:lpstr>Danke! Es war uns eine Freude.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Mareike Keller</cp:lastModifiedBy>
  <cp:revision>298</cp:revision>
  <dcterms:created xsi:type="dcterms:W3CDTF">2025-03-06T10:02:49Z</dcterms:created>
  <dcterms:modified xsi:type="dcterms:W3CDTF">2025-03-06T18:23:47Z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